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318" r:id="rId2"/>
    <p:sldId id="345" r:id="rId3"/>
    <p:sldId id="346" r:id="rId4"/>
    <p:sldId id="347" r:id="rId5"/>
    <p:sldId id="350" r:id="rId6"/>
    <p:sldId id="348" r:id="rId7"/>
    <p:sldId id="351" r:id="rId8"/>
    <p:sldId id="352" r:id="rId9"/>
    <p:sldId id="349" r:id="rId10"/>
    <p:sldId id="353" r:id="rId11"/>
    <p:sldId id="354" r:id="rId1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5D5"/>
    <a:srgbClr val="80FF00"/>
    <a:srgbClr val="00FF00"/>
    <a:srgbClr val="669B48"/>
    <a:srgbClr val="4682C7"/>
    <a:srgbClr val="00B0EB"/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37" autoAdjust="0"/>
    <p:restoredTop sz="90370" autoAdjust="0"/>
  </p:normalViewPr>
  <p:slideViewPr>
    <p:cSldViewPr snapToGrid="0">
      <p:cViewPr varScale="1">
        <p:scale>
          <a:sx n="175" d="100"/>
          <a:sy n="175" d="100"/>
        </p:scale>
        <p:origin x="-96" y="-4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22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Arial" charset="0"/>
              </a:defRPr>
            </a:lvl1pPr>
          </a:lstStyle>
          <a:p>
            <a:r>
              <a:rPr lang="en-US"/>
              <a:t>Visual Studio Live! Las Vegas 2011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Arial" charset="0"/>
              </a:defRPr>
            </a:lvl1pPr>
          </a:lstStyle>
          <a:p>
            <a:fld id="{577E5F8E-A22C-4219-BB4C-DB71246CAA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63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Franklin Gothic Medium" pitchFamily="34" charset="0"/>
              </a:defRPr>
            </a:lvl1pPr>
          </a:lstStyle>
          <a:p>
            <a:r>
              <a:rPr lang="en-US"/>
              <a:t>Visual Studio Live! Las Vegas 2011MGB 2003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Franklin Gothic Medium" pitchFamily="34" charset="0"/>
                <a:cs typeface="Arial" charset="0"/>
              </a:defRPr>
            </a:lvl1pPr>
          </a:lstStyle>
          <a:p>
            <a:r>
              <a:rPr lang="en-US">
                <a:cs typeface="+mn-cs"/>
              </a:rPr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cs typeface="+mn-cs"/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fld id="{2EBBA783-26AD-4B42-9137-B69FDD389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7164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233363" indent="9525" algn="l" rtl="0" fontAlgn="base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457200" indent="-95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681038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90487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Visual Studio Live! Las Vegas 2011MGB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4278313"/>
            <a:ext cx="5978525" cy="4592637"/>
          </a:xfrm>
          <a:ln/>
        </p:spPr>
        <p:txBody>
          <a:bodyPr lIns="92614" tIns="47092" rIns="92614" bIns="47092"/>
          <a:lstStyle/>
          <a:p>
            <a:endParaRPr lang="en-US"/>
          </a:p>
        </p:txBody>
      </p:sp>
      <p:sp>
        <p:nvSpPr>
          <p:cNvPr id="189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blackWhite">
          <a:xfrm>
            <a:off x="334963" y="676275"/>
            <a:ext cx="6135687" cy="34528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8255"/>
            <a:ext cx="7772400" cy="1102519"/>
          </a:xfrm>
        </p:spPr>
        <p:txBody>
          <a:bodyPr>
            <a:normAutofit/>
          </a:bodyPr>
          <a:lstStyle>
            <a:lvl1pPr algn="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1432" y="1965305"/>
            <a:ext cx="7775312" cy="60317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  <a:effectLst/>
              </a:rPr>
              <a:t>(AKA: Let’s see how many product names will fit in a session title)</a:t>
            </a:r>
            <a:br>
              <a:rPr lang="en-US" sz="1400" dirty="0" smtClean="0">
                <a:solidFill>
                  <a:schemeClr val="tx1">
                    <a:lumMod val="65000"/>
                  </a:schemeClr>
                </a:solidFill>
                <a:effectLst/>
              </a:rPr>
            </a:b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  <a:effectLst/>
              </a:rPr>
              <a:t>(or, the live version of part of chapters 21 and 22 of Silverlight 5 in Action)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77587" y="3182714"/>
            <a:ext cx="4544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Pete Brown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Developer Community Program Manager, Microsoft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http://10rem.net, Twitter:</a:t>
            </a:r>
            <a:r>
              <a:rPr lang="en-US" sz="1400" kern="1200" baseline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@pete_brown, </a:t>
            </a:r>
            <a:r>
              <a:rPr lang="en-US" sz="1400" baseline="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pete.brown@microsoft.com</a:t>
            </a:r>
            <a:endParaRPr lang="en-US" sz="1400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933" y="3256569"/>
            <a:ext cx="757687" cy="94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9524" y="3256569"/>
            <a:ext cx="766185" cy="96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114" y="3256569"/>
            <a:ext cx="766186" cy="96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 descr="D:\Documents\Images\Headshots and Events\pmb_fall_2011_color_cropped_800px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843" y="3256569"/>
            <a:ext cx="949704" cy="94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80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>
                    <a:lumMod val="6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1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659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5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4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7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11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07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651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Segoe UI Light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latin typeface="Segoe UI Light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7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Segoe UI Light" pitchFamily="34" charset="0"/>
              </a:defRPr>
            </a:lvl1pPr>
          </a:lstStyle>
          <a:p>
            <a:fld id="{DC0237A0-6C2D-4BF2-889F-DB6975BCA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716" r:id="rId7"/>
    <p:sldLayoutId id="2147483672" r:id="rId8"/>
    <p:sldLayoutId id="2147483715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Font typeface="Wingdings" pitchFamily="2" charset="2"/>
        <a:buChar char="§"/>
        <a:defRPr sz="24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>
              <a:lumMod val="75000"/>
            </a:schemeClr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5"/>
        </a:buClr>
        <a:buFont typeface="Wingdings" pitchFamily="2" charset="2"/>
        <a:buChar char="§"/>
        <a:defRPr sz="1800">
          <a:solidFill>
            <a:schemeClr val="tx1">
              <a:lumMod val="75000"/>
            </a:schemeClr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>
              <a:lumMod val="75000"/>
            </a:schemeClr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75000"/>
            </a:schemeClr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foo@pete_brown.com" TargetMode="External"/><Relationship Id="rId3" Type="http://schemas.openxmlformats.org/officeDocument/2006/relationships/hyperlink" Target="http://windowsclient.net/" TargetMode="External"/><Relationship Id="rId7" Type="http://schemas.openxmlformats.org/officeDocument/2006/relationships/hyperlink" Target="http://10rem.net/" TargetMode="External"/><Relationship Id="rId2" Type="http://schemas.openxmlformats.org/officeDocument/2006/relationships/hyperlink" Target="http://silverlight.net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msdn.microsoft.com/" TargetMode="External"/><Relationship Id="rId5" Type="http://schemas.openxmlformats.org/officeDocument/2006/relationships/hyperlink" Target="http://dev.windows.com/" TargetMode="External"/><Relationship Id="rId4" Type="http://schemas.openxmlformats.org/officeDocument/2006/relationships/hyperlink" Target="http://asp.net/" TargetMode="External"/><Relationship Id="rId9" Type="http://schemas.openxmlformats.org/officeDocument/2006/relationships/hyperlink" Target="mailto:pete.brown@microsof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client.net/" TargetMode="External"/><Relationship Id="rId7" Type="http://schemas.openxmlformats.org/officeDocument/2006/relationships/hyperlink" Target="http://10rem.net/" TargetMode="External"/><Relationship Id="rId2" Type="http://schemas.openxmlformats.org/officeDocument/2006/relationships/hyperlink" Target="http://silverlight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" TargetMode="External"/><Relationship Id="rId5" Type="http://schemas.openxmlformats.org/officeDocument/2006/relationships/hyperlink" Target="http://dev.windows.com/" TargetMode="External"/><Relationship Id="rId4" Type="http://schemas.openxmlformats.org/officeDocument/2006/relationships/hyperlink" Target="http://asp.ne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 with Silverlight 5, </a:t>
            </a:r>
            <a:r>
              <a:rPr lang="en-US" strike="sngStrike" dirty="0" smtClean="0"/>
              <a:t>WCF</a:t>
            </a:r>
            <a:r>
              <a:rPr lang="en-US" dirty="0" smtClean="0"/>
              <a:t> ASP.NET Web API, and a little MVC 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(AKA: Let’s see how many product names will fit in a session title)</a:t>
            </a:r>
            <a:br>
              <a:rPr lang="en-US" smtClean="0"/>
            </a:br>
            <a:r>
              <a:rPr lang="en-US" smtClean="0"/>
              <a:t>(or, the live version of part of chapters 21 and 22 of Silverlight 5 in Action)</a:t>
            </a:r>
            <a:endParaRPr lang="en-US" smtClean="0"/>
          </a:p>
          <a:p>
            <a:endParaRPr lang="en-US" dirty="0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3425371" y="2052637"/>
            <a:ext cx="4851854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23" tIns="42962" rIns="85923" bIns="42962"/>
          <a:lstStyle/>
          <a:p>
            <a:pPr eaLnBrk="1" hangingPunct="1"/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sz="1400" dirty="0">
              <a:latin typeface="Times New Roman" pitchFamily="2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</a:t>
            </a:r>
            <a:r>
              <a:rPr lang="en-US" dirty="0" smtClean="0"/>
              <a:t>API for </a:t>
            </a:r>
            <a:r>
              <a:rPr lang="en-US" dirty="0" err="1" smtClean="0"/>
              <a:t>RESTful</a:t>
            </a:r>
            <a:r>
              <a:rPr lang="en-US" dirty="0" smtClean="0"/>
              <a:t> “services”</a:t>
            </a:r>
          </a:p>
          <a:p>
            <a:r>
              <a:rPr lang="en-US" dirty="0" smtClean="0"/>
              <a:t>Web API Now part of ASP.NET MVC</a:t>
            </a:r>
            <a:endParaRPr lang="en-US" dirty="0" smtClean="0"/>
          </a:p>
          <a:p>
            <a:r>
              <a:rPr lang="en-US" dirty="0" smtClean="0"/>
              <a:t>Silverlight + MVC play together nicely</a:t>
            </a:r>
          </a:p>
          <a:p>
            <a:pPr lvl="1"/>
            <a:r>
              <a:rPr lang="en-US" dirty="0" smtClean="0"/>
              <a:t>Create a Razor helper for hosting Silverlight</a:t>
            </a:r>
          </a:p>
          <a:p>
            <a:r>
              <a:rPr lang="en-US" dirty="0" smtClean="0"/>
              <a:t>Linked files to share model definitions</a:t>
            </a:r>
          </a:p>
          <a:p>
            <a:pPr lvl="1"/>
            <a:r>
              <a:rPr lang="en-US" dirty="0" smtClean="0"/>
              <a:t>Conditional compilation or partial classes for platform-specific features</a:t>
            </a:r>
          </a:p>
          <a:p>
            <a:r>
              <a:rPr lang="en-US" dirty="0" smtClean="0"/>
              <a:t>My book has awesome demos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24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to find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Our Community Sites</a:t>
            </a:r>
          </a:p>
          <a:p>
            <a:pPr lvl="1"/>
            <a:r>
              <a:rPr lang="en-US" dirty="0" smtClean="0">
                <a:hlinkClick r:id="rId2"/>
              </a:rPr>
              <a:t>silverlight.net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windowsclient.net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asp.net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>
                <a:hlinkClick r:id="rId5"/>
              </a:rPr>
              <a:t>dev.windows.com</a:t>
            </a:r>
            <a:r>
              <a:rPr lang="en-US" dirty="0" smtClean="0"/>
              <a:t> </a:t>
            </a:r>
          </a:p>
          <a:p>
            <a:r>
              <a:rPr lang="en-US" dirty="0"/>
              <a:t>MSDN: </a:t>
            </a:r>
            <a:r>
              <a:rPr lang="en-US" dirty="0">
                <a:hlinkClick r:id="rId6"/>
              </a:rPr>
              <a:t>msdn.microsoft.com</a:t>
            </a:r>
            <a:r>
              <a:rPr lang="en-US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Blog: </a:t>
            </a:r>
            <a:r>
              <a:rPr lang="en-US" dirty="0" smtClean="0">
                <a:hlinkClick r:id="rId7"/>
              </a:rPr>
              <a:t>10rem.net</a:t>
            </a:r>
            <a:endParaRPr lang="en-US" dirty="0" smtClean="0"/>
          </a:p>
          <a:p>
            <a:pPr lvl="1"/>
            <a:r>
              <a:rPr lang="en-US" dirty="0" smtClean="0"/>
              <a:t>Will include any updated source/examples</a:t>
            </a:r>
          </a:p>
          <a:p>
            <a:r>
              <a:rPr lang="en-US" dirty="0" smtClean="0"/>
              <a:t>Twitter: </a:t>
            </a:r>
            <a:r>
              <a:rPr lang="en-US" dirty="0" smtClean="0">
                <a:hlinkClick r:id="rId8"/>
              </a:rPr>
              <a:t>@pete_brown</a:t>
            </a:r>
            <a:endParaRPr lang="en-US" dirty="0" smtClean="0"/>
          </a:p>
          <a:p>
            <a:r>
              <a:rPr lang="en-US" dirty="0" smtClean="0"/>
              <a:t>Mail </a:t>
            </a:r>
            <a:r>
              <a:rPr lang="en-US" dirty="0" smtClean="0">
                <a:hlinkClick r:id="rId9"/>
              </a:rPr>
              <a:t>pete.brown@microsoft.com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31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to find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Our Community Sites</a:t>
            </a:r>
          </a:p>
          <a:p>
            <a:pPr lvl="1"/>
            <a:r>
              <a:rPr lang="en-US" smtClean="0">
                <a:hlinkClick r:id="rId2"/>
              </a:rPr>
              <a:t>silverlight.net</a:t>
            </a:r>
            <a:endParaRPr lang="en-US" smtClean="0"/>
          </a:p>
          <a:p>
            <a:pPr lvl="1"/>
            <a:r>
              <a:rPr lang="en-US" smtClean="0">
                <a:hlinkClick r:id="rId3"/>
              </a:rPr>
              <a:t>windowsclient.net</a:t>
            </a:r>
            <a:endParaRPr lang="en-US" smtClean="0"/>
          </a:p>
          <a:p>
            <a:pPr lvl="1"/>
            <a:r>
              <a:rPr lang="en-US" smtClean="0">
                <a:hlinkClick r:id="rId4"/>
              </a:rPr>
              <a:t>asp.net</a:t>
            </a:r>
            <a:r>
              <a:rPr lang="en-US" smtClean="0"/>
              <a:t>  </a:t>
            </a:r>
          </a:p>
          <a:p>
            <a:pPr lvl="1"/>
            <a:r>
              <a:rPr lang="en-US" smtClean="0">
                <a:hlinkClick r:id="rId5"/>
              </a:rPr>
              <a:t>dev.windows.com</a:t>
            </a:r>
            <a:r>
              <a:rPr lang="en-US" smtClean="0"/>
              <a:t> </a:t>
            </a:r>
          </a:p>
          <a:p>
            <a:r>
              <a:rPr lang="en-US" smtClean="0"/>
              <a:t>MSDN: </a:t>
            </a:r>
            <a:r>
              <a:rPr lang="en-US" smtClean="0">
                <a:hlinkClick r:id="rId6"/>
              </a:rPr>
              <a:t>msdn.microsoft.com</a:t>
            </a:r>
            <a:r>
              <a:rPr lang="en-US" smtClean="0"/>
              <a:t> </a:t>
            </a:r>
          </a:p>
          <a:p>
            <a:r>
              <a:rPr lang="en-US" smtClean="0"/>
              <a:t>My Blog: </a:t>
            </a:r>
            <a:r>
              <a:rPr lang="en-US" smtClean="0">
                <a:hlinkClick r:id="rId7"/>
              </a:rPr>
              <a:t>10rem.net</a:t>
            </a:r>
            <a:endParaRPr lang="en-US" smtClean="0"/>
          </a:p>
          <a:p>
            <a:pPr lvl="1"/>
            <a:r>
              <a:rPr lang="en-US" smtClean="0"/>
              <a:t>Will include any updated source/examples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0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RE</a:t>
            </a:r>
            <a:r>
              <a:rPr lang="en-US" dirty="0" err="1" smtClean="0"/>
              <a:t>presentational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dirty="0" smtClean="0"/>
              <a:t>tate </a:t>
            </a:r>
            <a:r>
              <a:rPr lang="en-US" dirty="0" smtClean="0">
                <a:solidFill>
                  <a:schemeClr val="accent2"/>
                </a:solidFill>
              </a:rPr>
              <a:t>T</a:t>
            </a:r>
            <a:r>
              <a:rPr lang="en-US" dirty="0" smtClean="0"/>
              <a:t>ransfer</a:t>
            </a:r>
          </a:p>
          <a:p>
            <a:r>
              <a:rPr lang="en-US" dirty="0" smtClean="0"/>
              <a:t>Relies on verbs </a:t>
            </a:r>
          </a:p>
          <a:p>
            <a:pPr lvl="1"/>
            <a:r>
              <a:rPr lang="en-US" dirty="0" smtClean="0"/>
              <a:t>Primarily GET, PUT, POST, DELETE</a:t>
            </a:r>
          </a:p>
          <a:p>
            <a:r>
              <a:rPr lang="en-US" dirty="0" smtClean="0"/>
              <a:t>The architecture of the web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6 REST Constraints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114216"/>
              </p:ext>
            </p:extLst>
          </p:nvPr>
        </p:nvGraphicFramePr>
        <p:xfrm>
          <a:off x="457200" y="1200150"/>
          <a:ext cx="8229604" cy="2743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17914"/>
                <a:gridCol w="6411690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Client-Server</a:t>
                      </a:r>
                      <a:endParaRPr lang="en-US" sz="1400" b="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 clear separation of concerns</a:t>
                      </a:r>
                      <a:endParaRPr lang="en-US" sz="1400" b="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Stateless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The server should not store any client context information between requests.</a:t>
                      </a:r>
                      <a:r>
                        <a:rPr lang="en-US" sz="14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Each request is autonomous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Cacheable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Server indicates which content is cacheable,</a:t>
                      </a:r>
                      <a:r>
                        <a:rPr lang="en-US" sz="14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just as we do with pages and images today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Layered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Client is not concerned with whether or not it is connected to a specific server, a</a:t>
                      </a:r>
                      <a:r>
                        <a:rPr lang="en-US" sz="14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proxy, or something else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Code</a:t>
                      </a:r>
                      <a:r>
                        <a:rPr lang="en-US" sz="14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o</a:t>
                      </a:r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n-d</a:t>
                      </a:r>
                      <a:r>
                        <a:rPr lang="en-US" sz="14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emand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Server can send logic</a:t>
                      </a:r>
                      <a:r>
                        <a:rPr lang="en-US" sz="14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 the client to execute. For example, Java applets or Silverlight apps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Uniform interface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URIs. Self-descriptive messages (media types, </a:t>
                      </a:r>
                      <a:r>
                        <a:rPr lang="en-US" sz="1400" dirty="0" err="1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cacheability</a:t>
                      </a:r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, etc.)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2117" marR="102117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71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RESTful Services get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Instantly accessible to any client which can make web requests</a:t>
            </a:r>
          </a:p>
          <a:p>
            <a:pPr lvl="1"/>
            <a:r>
              <a:rPr lang="en-US" smtClean="0"/>
              <a:t>No need for client proxies, stubs, envelopes and the other stuff we have to deal with</a:t>
            </a:r>
          </a:p>
          <a:p>
            <a:pPr lvl="1"/>
            <a:r>
              <a:rPr lang="en-US" smtClean="0"/>
              <a:t>Especially important with the proliferation of connected microcontrollers</a:t>
            </a:r>
          </a:p>
          <a:p>
            <a:r>
              <a:rPr lang="en-US" smtClean="0"/>
              <a:t>Cacheable using normal web-aware mechanisms</a:t>
            </a:r>
          </a:p>
          <a:p>
            <a:pPr lvl="1"/>
            <a:r>
              <a:rPr lang="en-US" smtClean="0"/>
              <a:t>Scalable for the same reason</a:t>
            </a:r>
          </a:p>
          <a:p>
            <a:r>
              <a:rPr lang="en-US" smtClean="0"/>
              <a:t>Flexible if you go with a full hypermedia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86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 smtClean="0"/>
              <a:t>WCF</a:t>
            </a:r>
            <a:r>
              <a:rPr lang="en-US" dirty="0" smtClean="0"/>
              <a:t> ASP.NET Web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API that supports you in building RESTful APIs</a:t>
            </a:r>
          </a:p>
          <a:p>
            <a:pPr lvl="1"/>
            <a:r>
              <a:rPr lang="en-US" smtClean="0"/>
              <a:t>Does not impose REST constraints</a:t>
            </a:r>
          </a:p>
          <a:p>
            <a:pPr lvl="1"/>
            <a:r>
              <a:rPr lang="en-US" smtClean="0"/>
              <a:t>Does not get in your way</a:t>
            </a:r>
          </a:p>
          <a:p>
            <a:r>
              <a:rPr lang="en-US" smtClean="0"/>
              <a:t>Architected to rely on and exploit HTTP fully, not just as a generic transport</a:t>
            </a:r>
          </a:p>
          <a:p>
            <a:r>
              <a:rPr lang="en-US" smtClean="0"/>
              <a:t>Written by the WCF Team at Microsoft.</a:t>
            </a:r>
          </a:p>
          <a:p>
            <a:r>
              <a:rPr lang="en-US" smtClean="0"/>
              <a:t>Now available as part of ASP.NET MVC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19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159877" y="1647760"/>
            <a:ext cx="1307162" cy="1827266"/>
          </a:xfrm>
          <a:prstGeom prst="rect">
            <a:avLst/>
          </a:prstGeom>
          <a:solidFill>
            <a:srgbClr val="0095D5"/>
          </a:solidFill>
          <a:ln>
            <a:headEnd type="triangle" w="med" len="med"/>
            <a:tailEnd type="triangl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Silverlight Client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313239" y="1647760"/>
            <a:ext cx="2560116" cy="61215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headEnd type="triangle" w="med" len="med"/>
            <a:tailEnd type="triangl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ASP.NET MVC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313238" y="2365012"/>
            <a:ext cx="2560117" cy="1110014"/>
          </a:xfrm>
          <a:prstGeom prst="rect">
            <a:avLst/>
          </a:prstGeom>
          <a:solidFill>
            <a:srgbClr val="0095D5"/>
          </a:solidFill>
          <a:ln>
            <a:headEnd type="triangle" w="med" len="med"/>
            <a:tailEnd type="triangl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ASP.NET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Web API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050303" y="1647760"/>
            <a:ext cx="1044298" cy="18272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headEnd type="triangle" w="med" len="med"/>
            <a:tailEnd type="triangl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Data</a:t>
            </a:r>
          </a:p>
        </p:txBody>
      </p:sp>
      <p:cxnSp>
        <p:nvCxnSpPr>
          <p:cNvPr id="10" name="Straight Arrow Connector 9"/>
          <p:cNvCxnSpPr>
            <a:stCxn id="6" idx="1"/>
          </p:cNvCxnSpPr>
          <p:nvPr/>
        </p:nvCxnSpPr>
        <p:spPr bwMode="auto">
          <a:xfrm flipH="1">
            <a:off x="2467039" y="1953839"/>
            <a:ext cx="18462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>
            <a:endCxn id="7" idx="1"/>
          </p:cNvCxnSpPr>
          <p:nvPr/>
        </p:nvCxnSpPr>
        <p:spPr bwMode="auto">
          <a:xfrm>
            <a:off x="2467039" y="2920019"/>
            <a:ext cx="1846198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2985332" y="1589520"/>
            <a:ext cx="771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Serves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68174" y="2555317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Uses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01025" y="3709764"/>
            <a:ext cx="6793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Primarily focus on the Silverlight client and </a:t>
            </a:r>
            <a:r>
              <a:rPr lang="en-US" dirty="0" smtClean="0">
                <a:latin typeface="+mn-lt"/>
              </a:rPr>
              <a:t>Web </a:t>
            </a:r>
            <a:r>
              <a:rPr lang="en-US" dirty="0" smtClean="0">
                <a:latin typeface="+mn-lt"/>
              </a:rPr>
              <a:t>API Server.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322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Internal corporate application</a:t>
            </a:r>
          </a:p>
          <a:p>
            <a:pPr lvl="1"/>
            <a:r>
              <a:rPr lang="en-US" dirty="0" smtClean="0"/>
              <a:t>Shared across many divisions</a:t>
            </a:r>
          </a:p>
          <a:p>
            <a:pPr lvl="1"/>
            <a:r>
              <a:rPr lang="en-US" dirty="0" smtClean="0"/>
              <a:t>Control some, but not all, clients</a:t>
            </a:r>
          </a:p>
          <a:p>
            <a:r>
              <a:rPr lang="en-US" dirty="0" smtClean="0"/>
              <a:t>Goals and constraints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RESTful</a:t>
            </a:r>
            <a:r>
              <a:rPr lang="en-US" dirty="0" smtClean="0"/>
              <a:t> approaches to make API available to as many clients as possible</a:t>
            </a:r>
          </a:p>
          <a:p>
            <a:pPr lvl="2"/>
            <a:r>
              <a:rPr lang="en-US" dirty="0" smtClean="0"/>
              <a:t>No fat </a:t>
            </a:r>
            <a:r>
              <a:rPr lang="en-US" dirty="0" smtClean="0"/>
              <a:t>Soap envelope</a:t>
            </a:r>
            <a:endParaRPr lang="en-US" dirty="0" smtClean="0"/>
          </a:p>
          <a:p>
            <a:pPr lvl="2"/>
            <a:r>
              <a:rPr lang="en-US" dirty="0" smtClean="0"/>
              <a:t>No proprietary WCF formats</a:t>
            </a:r>
          </a:p>
          <a:p>
            <a:pPr lvl="1"/>
            <a:r>
              <a:rPr lang="en-US" dirty="0" smtClean="0"/>
              <a:t>Make it really easy for Silverlight (or other owned clients) to use the resources</a:t>
            </a:r>
          </a:p>
          <a:p>
            <a:pPr lvl="1"/>
            <a:r>
              <a:rPr lang="en-US" dirty="0" smtClean="0"/>
              <a:t>Don’t want to recreate entities</a:t>
            </a:r>
          </a:p>
          <a:p>
            <a:pPr lvl="1"/>
            <a:r>
              <a:rPr lang="en-US" dirty="0" smtClean="0"/>
              <a:t>For V1, don’t worry about security (Boy, was that convenient!)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40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Stuff with semicolons and curly braces</a:t>
            </a:r>
          </a:p>
          <a:p>
            <a:r>
              <a:rPr lang="en-US" smtClean="0"/>
              <a:t>                              … and the occasional angle bracket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2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Custom Design">
  <a:themeElements>
    <a:clrScheme name="Pete's Dark Color Sc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BBB59"/>
      </a:accent2>
      <a:accent3>
        <a:srgbClr val="8064A2"/>
      </a:accent3>
      <a:accent4>
        <a:srgbClr val="4BACC6"/>
      </a:accent4>
      <a:accent5>
        <a:srgbClr val="F79646"/>
      </a:accent5>
      <a:accent6>
        <a:srgbClr val="FFFFFF"/>
      </a:accent6>
      <a:hlink>
        <a:srgbClr val="92CDDC"/>
      </a:hlink>
      <a:folHlink>
        <a:srgbClr val="92CDDC"/>
      </a:folHlink>
    </a:clrScheme>
    <a:fontScheme name="Segoe Mixtur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520</Words>
  <Application>Microsoft Office PowerPoint</Application>
  <PresentationFormat>On-screen Show (16:9)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Design</vt:lpstr>
      <vt:lpstr>REST with Silverlight 5, WCF ASP.NET Web API, and a little MVC 4 </vt:lpstr>
      <vt:lpstr>Where to find help</vt:lpstr>
      <vt:lpstr>REST in a Nutshell</vt:lpstr>
      <vt:lpstr>The 6 REST Constraints</vt:lpstr>
      <vt:lpstr>What RESTful Services get you</vt:lpstr>
      <vt:lpstr>WCF ASP.NET Web API</vt:lpstr>
      <vt:lpstr>This Example</vt:lpstr>
      <vt:lpstr>Project</vt:lpstr>
      <vt:lpstr>DEMO</vt:lpstr>
      <vt:lpstr>Summary</vt:lpstr>
      <vt:lpstr>Where to find help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creator>Peter Brown</dc:creator>
  <cp:lastModifiedBy>Peter Brown</cp:lastModifiedBy>
  <cp:revision>98</cp:revision>
  <dcterms:created xsi:type="dcterms:W3CDTF">2004-06-15T18:50:25Z</dcterms:created>
  <dcterms:modified xsi:type="dcterms:W3CDTF">2012-02-16T20:56:52Z</dcterms:modified>
</cp:coreProperties>
</file>